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3" r:id="rId3"/>
  </p:sldMasterIdLst>
  <p:notesMasterIdLst>
    <p:notesMasterId r:id="rId22"/>
  </p:notesMasterIdLst>
  <p:handoutMasterIdLst>
    <p:handoutMasterId r:id="rId23"/>
  </p:handoutMasterIdLst>
  <p:sldIdLst>
    <p:sldId id="256" r:id="rId4"/>
    <p:sldId id="267" r:id="rId5"/>
    <p:sldId id="268" r:id="rId6"/>
    <p:sldId id="269" r:id="rId7"/>
    <p:sldId id="273" r:id="rId8"/>
    <p:sldId id="270" r:id="rId9"/>
    <p:sldId id="271" r:id="rId10"/>
    <p:sldId id="274" r:id="rId11"/>
    <p:sldId id="275" r:id="rId12"/>
    <p:sldId id="276" r:id="rId13"/>
    <p:sldId id="278" r:id="rId14"/>
    <p:sldId id="281" r:id="rId15"/>
    <p:sldId id="261" r:id="rId16"/>
    <p:sldId id="282" r:id="rId17"/>
    <p:sldId id="279" r:id="rId18"/>
    <p:sldId id="280" r:id="rId19"/>
    <p:sldId id="263" r:id="rId20"/>
    <p:sldId id="264" r:id="rId21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C93B"/>
    <a:srgbClr val="83CC3B"/>
    <a:srgbClr val="7DCC3B"/>
    <a:srgbClr val="7DD03B"/>
    <a:srgbClr val="80C03B"/>
    <a:srgbClr val="6FAE30"/>
    <a:srgbClr val="72C000"/>
    <a:srgbClr val="E58955"/>
    <a:srgbClr val="085D8B"/>
    <a:srgbClr val="98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04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Teaching:PhDAdvisoryProgram:AdvisoryProgramGrandMeetings:GrandMeeting2015june:Eval:Evaluation_%20Bioinformatics%20Advisory%20Grand%20Meeting%20June%2017-18,%202015%20summa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/>
              <a:t>The</a:t>
            </a:r>
            <a:r>
              <a:rPr lang="en-US" b="1" baseline="0"/>
              <a:t> Swedish Bioinformatics Advisory Program</a:t>
            </a:r>
            <a:br>
              <a:rPr lang="en-US" b="1" baseline="0"/>
            </a:br>
            <a:r>
              <a:rPr lang="en-US" sz="1400" b="1" baseline="0"/>
              <a:t>Student evaluation, June 2015</a:t>
            </a:r>
            <a:r>
              <a:rPr lang="en-US" b="1" baseline="0"/>
              <a:t> </a:t>
            </a:r>
            <a:endParaRPr lang="en-US" b="1"/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'Form Responses 1'!$A$32:$A$36</c:f>
              <c:strCache>
                <c:ptCount val="5"/>
                <c:pt idx="0">
                  <c:v>Overall rating of the Advisory Program</c:v>
                </c:pt>
                <c:pt idx="1">
                  <c:v>Impact on the efficacy of your research</c:v>
                </c:pt>
                <c:pt idx="2">
                  <c:v>Impact on the scientific value of your research</c:v>
                </c:pt>
                <c:pt idx="3">
                  <c:v>Impact on the technical level of your research</c:v>
                </c:pt>
                <c:pt idx="4">
                  <c:v>In favour of SciLifeLab continuing this program</c:v>
                </c:pt>
              </c:strCache>
            </c:strRef>
          </c:cat>
          <c:val>
            <c:numRef>
              <c:f>'Form Responses 1'!$B$32:$B$36</c:f>
              <c:numCache>
                <c:formatCode>0.0</c:formatCode>
                <c:ptCount val="5"/>
                <c:pt idx="0">
                  <c:v>4.8</c:v>
                </c:pt>
                <c:pt idx="1">
                  <c:v>4.5</c:v>
                </c:pt>
                <c:pt idx="2">
                  <c:v>3.6</c:v>
                </c:pt>
                <c:pt idx="3">
                  <c:v>4.4</c:v>
                </c:pt>
                <c:pt idx="4">
                  <c:v>4.9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1488184"/>
        <c:axId val="2081495048"/>
      </c:barChart>
      <c:catAx>
        <c:axId val="2081488184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81495048"/>
        <c:crosses val="autoZero"/>
        <c:auto val="1"/>
        <c:lblAlgn val="ctr"/>
        <c:lblOffset val="100"/>
        <c:noMultiLvlLbl val="0"/>
      </c:catAx>
      <c:valAx>
        <c:axId val="2081495048"/>
        <c:scaling>
          <c:orientation val="minMax"/>
          <c:max val="5.0"/>
        </c:scaling>
        <c:delete val="0"/>
        <c:axPos val="b"/>
        <c:majorGridlines/>
        <c:numFmt formatCode="0" sourceLinked="0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2081488184"/>
        <c:crosses val="max"/>
        <c:crossBetween val="between"/>
        <c:majorUnit val="1.0"/>
        <c:minorUnit val="0.2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4F7A-7E9A-284C-862E-93FF3057F9D4}" type="datetimeFigureOut">
              <a:rPr lang="sv-SE" smtClean="0"/>
              <a:pPr/>
              <a:t>2016-09-19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1588-F2A8-A643-B22F-D4A70206AF24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0205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EA143-2B35-2D44-801D-B2B300A5C45C}" type="datetimeFigureOut">
              <a:rPr lang="sv-SE" smtClean="0"/>
              <a:pPr/>
              <a:t>2016-09-19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B98E5-D66D-9B4F-88E4-9A1EDF31C5AA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62895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Platshållare för bildobjekt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Platshållare för anteckninga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6148" name="Platshållare för bild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1EC00C4E-A397-E74F-AEBC-55FED639E4FD}" type="slidenum">
              <a:rPr lang="sv-SE">
                <a:solidFill>
                  <a:prstClr val="black"/>
                </a:solidFill>
              </a:rPr>
              <a:pPr eaLnBrk="1" hangingPunct="1"/>
              <a:t>5</a:t>
            </a:fld>
            <a:endParaRPr lang="sv-SE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SciLifeLab comprises technologies and competence at several Swedish Universities outside Stockholm and Uppsala: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Linköping University</a:t>
            </a:r>
          </a:p>
          <a:p>
            <a:r>
              <a:rPr lang="en-US" dirty="0" smtClean="0"/>
              <a:t>Gothenburg University and Chalmers</a:t>
            </a:r>
          </a:p>
          <a:p>
            <a:r>
              <a:rPr lang="en-US" dirty="0" smtClean="0"/>
              <a:t>Lund University</a:t>
            </a:r>
          </a:p>
          <a:p>
            <a:r>
              <a:rPr lang="en-US" dirty="0" err="1" smtClean="0"/>
              <a:t>Umeå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Swedish University of Agricultural Sciences </a:t>
            </a:r>
            <a:r>
              <a:rPr lang="en-US" dirty="0" err="1" smtClean="0"/>
              <a:t>Umeå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43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remarkable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263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107E8-3AEB-6B43-8D22-3F35E457BF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Cell and </a:t>
            </a:r>
            <a:r>
              <a:rPr lang="sv-SE" dirty="0" err="1" smtClean="0"/>
              <a:t>Molecular</a:t>
            </a:r>
            <a:r>
              <a:rPr lang="sv-SE" dirty="0" smtClean="0"/>
              <a:t> </a:t>
            </a:r>
            <a:r>
              <a:rPr lang="sv-SE" dirty="0" err="1" smtClean="0"/>
              <a:t>Biology</a:t>
            </a:r>
            <a:endParaRPr lang="sv-SE" dirty="0" smtClean="0"/>
          </a:p>
          <a:p>
            <a:r>
              <a:rPr lang="sv-SE" dirty="0" err="1" smtClean="0"/>
              <a:t>Ecology</a:t>
            </a:r>
            <a:r>
              <a:rPr lang="sv-SE" dirty="0" smtClean="0"/>
              <a:t> and Environment</a:t>
            </a:r>
          </a:p>
          <a:p>
            <a:r>
              <a:rPr lang="sv-SE" dirty="0" err="1" smtClean="0"/>
              <a:t>Genomics</a:t>
            </a:r>
            <a:r>
              <a:rPr lang="sv-SE" dirty="0" smtClean="0"/>
              <a:t> and </a:t>
            </a:r>
            <a:r>
              <a:rPr lang="sv-SE" dirty="0" err="1" smtClean="0"/>
              <a:t>Proteomics</a:t>
            </a:r>
            <a:endParaRPr lang="sv-SE" dirty="0" smtClean="0"/>
          </a:p>
          <a:p>
            <a:r>
              <a:rPr lang="sv-SE" dirty="0" err="1" smtClean="0"/>
              <a:t>Translational</a:t>
            </a:r>
            <a:r>
              <a:rPr lang="sv-SE" smtClean="0"/>
              <a:t> Medicine</a:t>
            </a:r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B98E5-D66D-9B4F-88E4-9A1EDF31C5AA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446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86AA-7580-F842-83FA-C50E2B51FCFD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648434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endParaRPr lang="sv-SE" dirty="0" smtClean="0"/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07885" y="207284"/>
            <a:ext cx="8543861" cy="635149"/>
          </a:xfrm>
        </p:spPr>
        <p:txBody>
          <a:bodyPr/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C639E-0CBF-9D4F-A0BA-59D31147FEB2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341748" y="1231602"/>
            <a:ext cx="4038600" cy="4894561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773273" y="1231602"/>
            <a:ext cx="4038600" cy="4894561"/>
          </a:xfrm>
        </p:spPr>
        <p:txBody>
          <a:bodyPr lIns="0" tIns="0" bIns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3E68B-AA29-4F4A-8F77-CB89B298E5B3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E7A03-BAA6-2E42-929A-DDE164447BB8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dirty="0" smtClean="0"/>
              <a:t>Klicka här för att ändra format på bakgrundstexten</a:t>
            </a:r>
            <a:endParaRPr lang="sv-SE" dirty="0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2016-09-19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text 9"/>
          <p:cNvSpPr>
            <a:spLocks noGrp="1"/>
          </p:cNvSpPr>
          <p:nvPr>
            <p:ph type="body" sz="quarter" idx="13"/>
          </p:nvPr>
        </p:nvSpPr>
        <p:spPr>
          <a:xfrm>
            <a:off x="307885" y="202060"/>
            <a:ext cx="6212889" cy="11931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3200" b="1"/>
            </a:lvl1pPr>
          </a:lstStyle>
          <a:p>
            <a:pPr lvl="0"/>
            <a:r>
              <a:rPr lang="sv-SE" dirty="0" smtClean="0"/>
              <a:t>Klicka här för att ändra format på bakgrundstexten</a:t>
            </a:r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4"/>
          </p:nvPr>
        </p:nvSpPr>
        <p:spPr>
          <a:xfrm>
            <a:off x="307975" y="1808163"/>
            <a:ext cx="6213475" cy="2520950"/>
          </a:xfrm>
          <a:prstGeom prst="rect">
            <a:avLst/>
          </a:prstGeom>
        </p:spPr>
        <p:txBody>
          <a:bodyPr vert="horz" lIns="0" tIns="0" rIns="0" bIns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6" y="207284"/>
            <a:ext cx="6245313" cy="57208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6" y="1173870"/>
            <a:ext cx="8543861" cy="49522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912A5B3-F70C-C041-8E9F-31DE6412BBEC}" type="datetime1">
              <a:rPr lang="sv-SE" smtClean="0"/>
              <a:pPr/>
              <a:t>2016-09-19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7DED537-10C4-8C40-8E87-51060FF45365}" type="slidenum">
              <a:rPr lang="sv-SE" smtClean="0"/>
              <a:pPr/>
              <a:t>‹#›</a:t>
            </a:fld>
            <a:endParaRPr lang="sv-SE" dirty="0"/>
          </a:p>
        </p:txBody>
      </p:sp>
      <p:cxnSp>
        <p:nvCxnSpPr>
          <p:cNvPr id="11" name="Rak 10"/>
          <p:cNvCxnSpPr/>
          <p:nvPr userDrawn="1"/>
        </p:nvCxnSpPr>
        <p:spPr>
          <a:xfrm>
            <a:off x="307886" y="974117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ciLifeLab_logotyp_gree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52532" y="233737"/>
            <a:ext cx="1799214" cy="5814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pattern_start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2835062"/>
            <a:ext cx="9144000" cy="4022938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307885" y="1785007"/>
            <a:ext cx="6773513" cy="120461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307887" y="2989617"/>
            <a:ext cx="6773512" cy="29905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307886" y="6356350"/>
            <a:ext cx="2282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87D81263-415E-F842-A2D0-D498F08AEC56}" type="datetime1">
              <a:rPr lang="sv-SE" smtClean="0"/>
              <a:pPr/>
              <a:t>2016-09-19</a:t>
            </a:fld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sv-SE" dirty="0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649586"/>
            <a:ext cx="8543861" cy="1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objekt 8" descr="SciLifeLab_logotyp_gree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7887" y="358772"/>
            <a:ext cx="3152812" cy="1018840"/>
          </a:xfrm>
          <a:prstGeom prst="rect">
            <a:avLst/>
          </a:prstGeom>
        </p:spPr>
      </p:pic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>
          <a:xfrm>
            <a:off x="0" y="-38266"/>
            <a:ext cx="9144000" cy="6896265"/>
          </a:xfrm>
          <a:prstGeom prst="rect">
            <a:avLst/>
          </a:prstGeom>
          <a:solidFill>
            <a:srgbClr val="88C9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Rak 7"/>
          <p:cNvCxnSpPr/>
          <p:nvPr userDrawn="1"/>
        </p:nvCxnSpPr>
        <p:spPr>
          <a:xfrm>
            <a:off x="307886" y="1521741"/>
            <a:ext cx="8543861" cy="1588"/>
          </a:xfrm>
          <a:prstGeom prst="line">
            <a:avLst/>
          </a:pr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ruta 11"/>
          <p:cNvSpPr txBox="1"/>
          <p:nvPr userDrawn="1"/>
        </p:nvSpPr>
        <p:spPr>
          <a:xfrm>
            <a:off x="5695907" y="413741"/>
            <a:ext cx="270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dirty="0"/>
          </a:p>
        </p:txBody>
      </p:sp>
      <p:pic>
        <p:nvPicPr>
          <p:cNvPr id="17" name="Bildobjekt 16" descr="SciLifeLab_logotyp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52531" y="233737"/>
            <a:ext cx="1799215" cy="581421"/>
          </a:xfrm>
          <a:prstGeom prst="rect">
            <a:avLst/>
          </a:prstGeom>
        </p:spPr>
      </p:pic>
      <p:pic>
        <p:nvPicPr>
          <p:cNvPr id="19" name="Bildobjekt 18" descr="pattern_DNA.png"/>
          <p:cNvPicPr>
            <a:picLocks noChangeAspect="1"/>
          </p:cNvPicPr>
          <p:nvPr userDrawn="1"/>
        </p:nvPicPr>
        <p:blipFill>
          <a:blip r:embed="rId4"/>
          <a:srcRect l="16309" r="52907" b="38300"/>
          <a:stretch>
            <a:fillRect/>
          </a:stretch>
        </p:blipFill>
        <p:spPr>
          <a:xfrm>
            <a:off x="0" y="2262966"/>
            <a:ext cx="9144000" cy="45950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FFFFF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facilities/wabi/" TargetMode="External"/><Relationship Id="rId4" Type="http://schemas.openxmlformats.org/officeDocument/2006/relationships/hyperlink" Target="https://supr.snic.se" TargetMode="External"/><Relationship Id="rId5" Type="http://schemas.openxmlformats.org/officeDocument/2006/relationships/hyperlink" Target="http://www.uppmax.uu.se/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bis.se/support/supportform/index.ph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lifelab.se/education/mentorship/the-swedish-bioinformatics-advisory-progra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Science for Life </a:t>
            </a:r>
            <a:r>
              <a:rPr lang="sv-SE" dirty="0" err="1" smtClean="0"/>
              <a:t>Laboratory</a:t>
            </a:r>
            <a:endParaRPr lang="sv-SE" dirty="0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4"/>
          </p:nvPr>
        </p:nvSpPr>
        <p:spPr>
          <a:xfrm>
            <a:off x="307975" y="1890144"/>
            <a:ext cx="6773863" cy="237648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Eva Molin </a:t>
            </a:r>
          </a:p>
          <a:p>
            <a:pPr marL="0" indent="0">
              <a:buNone/>
            </a:pPr>
            <a:r>
              <a:rPr lang="sv-SE" dirty="0" err="1" smtClean="0"/>
              <a:t>Acting</a:t>
            </a:r>
            <a:r>
              <a:rPr lang="sv-SE" dirty="0" smtClean="0"/>
              <a:t> Site manager 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bioinformatics infrastructure?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340768"/>
            <a:ext cx="77403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continuous technical scale‐up will provide an unprecedented amount </a:t>
            </a:r>
            <a:r>
              <a:rPr lang="en-US" sz="2000" b="1" dirty="0" smtClean="0"/>
              <a:t>of heterogeneous </a:t>
            </a:r>
            <a:r>
              <a:rPr lang="en-US" sz="2000" b="1" dirty="0"/>
              <a:t>omics </a:t>
            </a:r>
            <a:r>
              <a:rPr lang="en-US" sz="2000" b="1" dirty="0" smtClean="0"/>
              <a:t>data</a:t>
            </a:r>
            <a:endParaRPr lang="en-US" sz="2000" dirty="0" smtClean="0"/>
          </a:p>
          <a:p>
            <a:r>
              <a:rPr lang="en-US" sz="2000" dirty="0" smtClean="0"/>
              <a:t>- Support, Tools, Training</a:t>
            </a:r>
          </a:p>
          <a:p>
            <a:endParaRPr lang="en-US" sz="2000" dirty="0"/>
          </a:p>
          <a:p>
            <a:r>
              <a:rPr lang="en-US" sz="2000" b="1" dirty="0" smtClean="0"/>
              <a:t>System</a:t>
            </a:r>
            <a:r>
              <a:rPr lang="en-US" sz="2000" b="1" dirty="0"/>
              <a:t>‐level analyses in biomedical </a:t>
            </a:r>
            <a:r>
              <a:rPr lang="en-US" sz="2000" b="1" dirty="0" smtClean="0"/>
              <a:t>research will transform life science</a:t>
            </a:r>
            <a:endParaRPr lang="en-US" sz="2000" dirty="0" smtClean="0"/>
          </a:p>
          <a:p>
            <a:r>
              <a:rPr lang="en-US" sz="2000" dirty="0" smtClean="0"/>
              <a:t>- Strategic positioning in systems biology</a:t>
            </a:r>
          </a:p>
          <a:p>
            <a:endParaRPr lang="en-US" sz="2000" dirty="0"/>
          </a:p>
          <a:p>
            <a:r>
              <a:rPr lang="en-US" sz="2000" b="1" dirty="0" smtClean="0"/>
              <a:t>Large</a:t>
            </a:r>
            <a:r>
              <a:rPr lang="en-US" sz="2000" b="1" dirty="0"/>
              <a:t>‐scale omics is </a:t>
            </a:r>
            <a:r>
              <a:rPr lang="en-US" sz="2000" b="1" dirty="0" smtClean="0"/>
              <a:t>will make a </a:t>
            </a:r>
            <a:r>
              <a:rPr lang="en-US" sz="2000" b="1" dirty="0"/>
              <a:t>major leap into translational research and </a:t>
            </a:r>
            <a:r>
              <a:rPr lang="en-US" sz="2000" b="1" dirty="0" smtClean="0"/>
              <a:t>diagnostics</a:t>
            </a:r>
          </a:p>
          <a:p>
            <a:r>
              <a:rPr lang="en-US" sz="2000" dirty="0" smtClean="0"/>
              <a:t>- Method adaptation and expert advice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42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5186"/>
            <a:ext cx="9144000" cy="657550"/>
          </a:xfrm>
        </p:spPr>
        <p:txBody>
          <a:bodyPr/>
          <a:lstStyle/>
          <a:p>
            <a:r>
              <a:rPr lang="en-US" sz="3600" dirty="0" smtClean="0"/>
              <a:t>  User access to NBIS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20694" y="1435564"/>
            <a:ext cx="64960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Study design consultation (free)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Short</a:t>
            </a:r>
            <a:r>
              <a:rPr lang="en-US" sz="2000" dirty="0"/>
              <a:t> </a:t>
            </a:r>
            <a:r>
              <a:rPr lang="en-US" sz="2000" dirty="0" smtClean="0"/>
              <a:t>&amp; medium-term support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8 hours for free, then 800 SEK/hour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hlinkClick r:id="rId2"/>
              </a:rPr>
              <a:t>http://www.nbis.se/support/supportform/</a:t>
            </a:r>
            <a:r>
              <a:rPr lang="en-US" sz="2000" dirty="0" smtClean="0">
                <a:hlinkClick r:id="rId2"/>
              </a:rPr>
              <a:t>index.php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Apply anytime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Long-term support (500h; free: scientific evaluation)</a:t>
            </a:r>
            <a:br>
              <a:rPr lang="en-US" sz="2000" dirty="0" smtClean="0"/>
            </a:br>
            <a:r>
              <a:rPr lang="en-US" sz="2000" u="sng" dirty="0">
                <a:hlinkClick r:id="rId3"/>
              </a:rPr>
              <a:t>http://www.scilifelab.se/facilities/wabi</a:t>
            </a:r>
            <a:r>
              <a:rPr lang="en-US" sz="2000" u="sng" dirty="0" smtClean="0">
                <a:hlinkClick r:id="rId3"/>
              </a:rPr>
              <a:t>/</a:t>
            </a:r>
            <a:endParaRPr lang="en-US" sz="2000" u="sng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cs typeface="Arial Narrow"/>
              </a:rPr>
              <a:t>Next </a:t>
            </a:r>
            <a:r>
              <a:rPr lang="en-US" sz="2000" dirty="0" smtClean="0">
                <a:solidFill>
                  <a:srgbClr val="000000"/>
                </a:solidFill>
                <a:cs typeface="Arial Narrow"/>
              </a:rPr>
              <a:t>deadline: </a:t>
            </a:r>
            <a:r>
              <a:rPr lang="en-US" sz="2000" b="1" dirty="0" smtClean="0">
                <a:solidFill>
                  <a:srgbClr val="000000"/>
                </a:solidFill>
                <a:cs typeface="Arial Narrow"/>
              </a:rPr>
              <a:t>October </a:t>
            </a:r>
            <a:r>
              <a:rPr lang="en-US" sz="2000" b="1" dirty="0" smtClean="0">
                <a:cs typeface="Arial Narrow"/>
              </a:rPr>
              <a:t>2016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Compute </a:t>
            </a:r>
            <a:r>
              <a:rPr lang="en-US" sz="2000" dirty="0"/>
              <a:t>and storage (free; majority of hardware </a:t>
            </a:r>
            <a:br>
              <a:rPr lang="en-US" sz="2000" dirty="0"/>
            </a:br>
            <a:r>
              <a:rPr lang="en-US" sz="2000" dirty="0"/>
              <a:t>and system administration belongs to SNIC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Apply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supr.snic.se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Read more: </a:t>
            </a:r>
            <a:r>
              <a:rPr lang="en-US" sz="2000" dirty="0" smtClean="0">
                <a:hlinkClick r:id="rId5"/>
              </a:rPr>
              <a:t>http</a:t>
            </a:r>
            <a:r>
              <a:rPr lang="en-US" sz="2000" dirty="0">
                <a:hlinkClick r:id="rId5"/>
              </a:rPr>
              <a:t>://www.uppmax.uu.se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7062268" y="1607324"/>
            <a:ext cx="1850859" cy="2657368"/>
            <a:chOff x="2123728" y="808039"/>
            <a:chExt cx="4392488" cy="5709237"/>
          </a:xfrm>
        </p:grpSpPr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 descr="SverigeKarta_NY_Orginal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4015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71" y="332656"/>
            <a:ext cx="6352347" cy="635149"/>
          </a:xfrm>
        </p:spPr>
        <p:txBody>
          <a:bodyPr/>
          <a:lstStyle/>
          <a:p>
            <a:r>
              <a:rPr lang="en-US" dirty="0" smtClean="0"/>
              <a:t>Bioinformatics Drop-In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199" y="6356350"/>
            <a:ext cx="2298547" cy="365125"/>
          </a:xfrm>
          <a:prstGeom prst="rect">
            <a:avLst/>
          </a:prstGeom>
        </p:spPr>
        <p:txBody>
          <a:bodyPr/>
          <a:lstStyle/>
          <a:p>
            <a:fld id="{97DED537-10C4-8C40-8E87-51060FF45365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sv-S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171" y="1201192"/>
            <a:ext cx="71157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•"/>
            </a:pPr>
            <a:r>
              <a:rPr lang="en-US" sz="2400" dirty="0" smtClean="0"/>
              <a:t>Are </a:t>
            </a:r>
            <a:r>
              <a:rPr lang="en-US" sz="2400" dirty="0"/>
              <a:t>you planning a project and need someone to discuss the bioinformatics analysis with</a:t>
            </a:r>
            <a:r>
              <a:rPr lang="en-US" sz="2400" dirty="0" smtClean="0"/>
              <a:t>?</a:t>
            </a:r>
            <a:endParaRPr lang="en-US" sz="2400" dirty="0"/>
          </a:p>
          <a:p>
            <a:pPr marL="342900" indent="-342900">
              <a:buFontTx/>
              <a:buChar char="•"/>
            </a:pPr>
            <a:r>
              <a:rPr lang="en-US" sz="2400" dirty="0" smtClean="0"/>
              <a:t>Do </a:t>
            </a:r>
            <a:r>
              <a:rPr lang="en-US" sz="2400" dirty="0"/>
              <a:t>you need bioinformatics support, but do not know who to turn to</a:t>
            </a:r>
            <a:r>
              <a:rPr lang="en-US" sz="2400" dirty="0" smtClean="0"/>
              <a:t>?</a:t>
            </a:r>
            <a:endParaRPr lang="en-US" sz="2400" dirty="0"/>
          </a:p>
          <a:p>
            <a:pPr marL="342900" indent="-342900">
              <a:buFontTx/>
              <a:buChar char="•"/>
            </a:pPr>
            <a:r>
              <a:rPr lang="en-US" sz="2400" dirty="0" smtClean="0"/>
              <a:t>Are </a:t>
            </a:r>
            <a:r>
              <a:rPr lang="en-US" sz="2400" dirty="0"/>
              <a:t>you stuck in your own bioinformatics project and need help? </a:t>
            </a:r>
            <a:endParaRPr lang="en-US" sz="2400" dirty="0" smtClean="0"/>
          </a:p>
          <a:p>
            <a:pPr marL="342900" indent="-342900">
              <a:buFontTx/>
              <a:buChar char="•"/>
            </a:pPr>
            <a:r>
              <a:rPr lang="en-US" sz="2400" dirty="0" smtClean="0"/>
              <a:t>Meet the NBIS staff at bioinformatics drop-in</a:t>
            </a:r>
          </a:p>
          <a:p>
            <a:pPr marL="342900" indent="-342900">
              <a:buFontTx/>
              <a:buChar char="•"/>
            </a:pPr>
            <a:endParaRPr lang="en-US" sz="24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endParaRPr lang="en-US" sz="2400" dirty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endParaRPr lang="en-US" sz="2400" dirty="0" smtClean="0"/>
          </a:p>
          <a:p>
            <a:pPr marL="342900" indent="-342900">
              <a:buFontTx/>
              <a:buChar char="•"/>
            </a:pPr>
            <a:r>
              <a:rPr lang="en-US" sz="2400" dirty="0" smtClean="0"/>
              <a:t>Similar </a:t>
            </a:r>
            <a:r>
              <a:rPr lang="en-US" sz="2400" dirty="0"/>
              <a:t>activities in the other NBIS nodes/cities</a:t>
            </a:r>
            <a:endParaRPr lang="en-GB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30091" y="3878848"/>
            <a:ext cx="349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/>
              <a:t>Uppsala</a:t>
            </a:r>
          </a:p>
          <a:p>
            <a:r>
              <a:rPr lang="en-US" sz="2000" b="1" dirty="0"/>
              <a:t>When:</a:t>
            </a:r>
            <a:r>
              <a:rPr lang="en-US" sz="2000" dirty="0"/>
              <a:t> Weekly on </a:t>
            </a:r>
            <a:r>
              <a:rPr lang="en-US" sz="2000" dirty="0" smtClean="0"/>
              <a:t>Thursdays</a:t>
            </a:r>
          </a:p>
          <a:p>
            <a:r>
              <a:rPr lang="en-US" sz="2000" dirty="0" smtClean="0"/>
              <a:t>at </a:t>
            </a:r>
            <a:r>
              <a:rPr lang="en-US" sz="2000" dirty="0"/>
              <a:t>10-11 am</a:t>
            </a:r>
          </a:p>
          <a:p>
            <a:r>
              <a:rPr lang="en-US" sz="2000" b="1" dirty="0"/>
              <a:t>Where: </a:t>
            </a:r>
            <a:r>
              <a:rPr lang="en-US" sz="2000" dirty="0" err="1" smtClean="0"/>
              <a:t>SciLifeLab</a:t>
            </a:r>
            <a:r>
              <a:rPr lang="en-US" sz="2000" dirty="0" smtClean="0"/>
              <a:t>, level </a:t>
            </a:r>
            <a:r>
              <a:rPr lang="en-US" sz="2000" dirty="0" smtClean="0"/>
              <a:t>3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30692" y="3878848"/>
            <a:ext cx="37415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u="sng" dirty="0" smtClean="0"/>
              <a:t>Stockholm</a:t>
            </a:r>
            <a:endParaRPr lang="en-GB" sz="2400" u="sng" dirty="0"/>
          </a:p>
          <a:p>
            <a:r>
              <a:rPr lang="en-US" sz="2000" b="1" dirty="0"/>
              <a:t>When:</a:t>
            </a:r>
            <a:r>
              <a:rPr lang="en-US" sz="2000" dirty="0"/>
              <a:t> Weekly on </a:t>
            </a:r>
            <a:r>
              <a:rPr lang="en-US" sz="2000" dirty="0" smtClean="0"/>
              <a:t>Tuesdays</a:t>
            </a:r>
          </a:p>
          <a:p>
            <a:r>
              <a:rPr lang="en-US" sz="2000" dirty="0" smtClean="0"/>
              <a:t>at 10.30-11.30 </a:t>
            </a:r>
            <a:r>
              <a:rPr lang="en-US" sz="2000" dirty="0"/>
              <a:t>am</a:t>
            </a:r>
          </a:p>
          <a:p>
            <a:r>
              <a:rPr lang="en-US" sz="2000" b="1" dirty="0"/>
              <a:t>Where: </a:t>
            </a:r>
            <a:r>
              <a:rPr lang="en-US" sz="2000" dirty="0" err="1" smtClean="0"/>
              <a:t>SciLifeLab</a:t>
            </a:r>
            <a:r>
              <a:rPr lang="en-US" sz="2000" dirty="0" smtClean="0"/>
              <a:t>, gamma, level 6</a:t>
            </a:r>
          </a:p>
        </p:txBody>
      </p:sp>
    </p:spTree>
    <p:extLst>
      <p:ext uri="{BB962C8B-B14F-4D97-AF65-F5344CB8AC3E}">
        <p14:creationId xmlns:p14="http://schemas.microsoft.com/office/powerpoint/2010/main" val="135370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Upcoming</a:t>
            </a:r>
            <a:r>
              <a:rPr lang="sv-SE" dirty="0" smtClean="0"/>
              <a:t> </a:t>
            </a:r>
            <a:r>
              <a:rPr lang="sv-SE" dirty="0" err="1" smtClean="0"/>
              <a:t>courses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13</a:t>
            </a:fld>
            <a:endParaRPr lang="sv-SE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963261"/>
              </p:ext>
            </p:extLst>
          </p:nvPr>
        </p:nvGraphicFramePr>
        <p:xfrm>
          <a:off x="779456" y="2316480"/>
          <a:ext cx="7585089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15408"/>
                <a:gridCol w="5069681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Date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Course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November 14-16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 </a:t>
                      </a:r>
                      <a:r>
                        <a:rPr lang="sv-SE" dirty="0" err="1" smtClean="0"/>
                        <a:t>novo</a:t>
                      </a:r>
                      <a:r>
                        <a:rPr lang="sv-SE" dirty="0" smtClean="0"/>
                        <a:t> </a:t>
                      </a:r>
                      <a:r>
                        <a:rPr lang="sv-SE" dirty="0" err="1" smtClean="0"/>
                        <a:t>Genome</a:t>
                      </a:r>
                      <a:r>
                        <a:rPr lang="sv-SE" dirty="0" smtClean="0"/>
                        <a:t> </a:t>
                      </a:r>
                      <a:r>
                        <a:rPr lang="sv-SE" dirty="0" err="1" smtClean="0"/>
                        <a:t>Assembly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November 22-23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Metagenomics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baseline="0" dirty="0" smtClean="0"/>
                        <a:t>Nov 28-Dec 2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Introduction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to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Bioinformatics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using</a:t>
                      </a:r>
                      <a:r>
                        <a:rPr lang="sv-SE" baseline="0" dirty="0" smtClean="0"/>
                        <a:t> NGS data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baseline="0" dirty="0" smtClean="0"/>
                        <a:t>Nov 28-Dec 2</a:t>
                      </a:r>
                      <a:endParaRPr lang="sv-S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R </a:t>
                      </a:r>
                      <a:r>
                        <a:rPr lang="sv-SE" dirty="0" err="1" smtClean="0"/>
                        <a:t>Programming</a:t>
                      </a:r>
                      <a:r>
                        <a:rPr lang="sv-SE" dirty="0" smtClean="0"/>
                        <a:t> Foundations for Life Scientists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Application</a:t>
                      </a:r>
                      <a:r>
                        <a:rPr lang="sv-SE" dirty="0" smtClean="0"/>
                        <a:t> Nov/Dec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The Swedish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Bioinformatics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Advisory</a:t>
                      </a:r>
                      <a:r>
                        <a:rPr lang="sv-SE" baseline="0" dirty="0" smtClean="0"/>
                        <a:t> Program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21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Upcoming</a:t>
            </a:r>
            <a:r>
              <a:rPr lang="sv-SE" dirty="0" smtClean="0"/>
              <a:t> </a:t>
            </a:r>
            <a:r>
              <a:rPr lang="sv-SE" dirty="0" err="1" smtClean="0"/>
              <a:t>courses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14</a:t>
            </a:fld>
            <a:endParaRPr lang="sv-SE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831759"/>
              </p:ext>
            </p:extLst>
          </p:nvPr>
        </p:nvGraphicFramePr>
        <p:xfrm>
          <a:off x="779456" y="2316480"/>
          <a:ext cx="7585089" cy="22250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15408"/>
                <a:gridCol w="5069681"/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Date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Course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November 14-16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De </a:t>
                      </a:r>
                      <a:r>
                        <a:rPr lang="sv-SE" dirty="0" err="1" smtClean="0"/>
                        <a:t>novo</a:t>
                      </a:r>
                      <a:r>
                        <a:rPr lang="sv-SE" dirty="0" smtClean="0"/>
                        <a:t> </a:t>
                      </a:r>
                      <a:r>
                        <a:rPr lang="sv-SE" dirty="0" err="1" smtClean="0"/>
                        <a:t>Genome</a:t>
                      </a:r>
                      <a:r>
                        <a:rPr lang="sv-SE" dirty="0" smtClean="0"/>
                        <a:t> </a:t>
                      </a:r>
                      <a:r>
                        <a:rPr lang="sv-SE" dirty="0" err="1" smtClean="0"/>
                        <a:t>Assembly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smtClean="0"/>
                        <a:t>November 22-23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Metagenomics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baseline="0" dirty="0" smtClean="0"/>
                        <a:t>Nov 28-Dec 2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Introduction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to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Bioinformatics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using</a:t>
                      </a:r>
                      <a:r>
                        <a:rPr lang="sv-SE" baseline="0" dirty="0" smtClean="0"/>
                        <a:t> NGS data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baseline="0" dirty="0" smtClean="0"/>
                        <a:t>Nov 28-Dec 2</a:t>
                      </a:r>
                      <a:endParaRPr lang="sv-S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R </a:t>
                      </a:r>
                      <a:r>
                        <a:rPr lang="sv-SE" dirty="0" err="1" smtClean="0"/>
                        <a:t>Programming</a:t>
                      </a:r>
                      <a:r>
                        <a:rPr lang="sv-SE" dirty="0" smtClean="0"/>
                        <a:t> Foundations for Life Scientists</a:t>
                      </a:r>
                      <a:endParaRPr lang="sv-S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 smtClean="0"/>
                        <a:t>Application</a:t>
                      </a:r>
                      <a:r>
                        <a:rPr lang="sv-SE" dirty="0" smtClean="0"/>
                        <a:t> Nov/Dec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smtClean="0"/>
                        <a:t>The Swedish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Bioinformatics</a:t>
                      </a:r>
                      <a:r>
                        <a:rPr lang="sv-SE" baseline="0" dirty="0" smtClean="0"/>
                        <a:t> </a:t>
                      </a:r>
                      <a:r>
                        <a:rPr lang="sv-SE" baseline="0" dirty="0" err="1" smtClean="0"/>
                        <a:t>Advisory</a:t>
                      </a:r>
                      <a:r>
                        <a:rPr lang="sv-SE" baseline="0" dirty="0" smtClean="0"/>
                        <a:t> Program</a:t>
                      </a:r>
                      <a:endParaRPr lang="sv-S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2111" y="4033555"/>
            <a:ext cx="7973163" cy="635082"/>
          </a:xfrm>
          <a:prstGeom prst="rect">
            <a:avLst/>
          </a:prstGeom>
          <a:noFill/>
          <a:ln w="28575" cmpd="sng">
            <a:solidFill>
              <a:srgbClr val="E589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3362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xfrm>
            <a:off x="246681" y="195689"/>
            <a:ext cx="8543861" cy="63514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smtClean="0"/>
              <a:t>The Swedish Bioinformatics Advisory </a:t>
            </a:r>
            <a:br>
              <a:rPr lang="en-US" dirty="0" smtClean="0"/>
            </a:br>
            <a:r>
              <a:rPr lang="en-US" dirty="0" smtClean="0"/>
              <a:t>Program</a:t>
            </a:r>
            <a:br>
              <a:rPr lang="en-US" dirty="0" smtClean="0"/>
            </a:b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6681" y="1122968"/>
            <a:ext cx="74196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A new teaching model, where PhD students get a senior bioinformatician as a personal advisor during 2 years of their PhD. </a:t>
            </a:r>
          </a:p>
          <a:p>
            <a:endParaRPr lang="en-US" sz="1800" dirty="0" smtClean="0"/>
          </a:p>
          <a:p>
            <a:r>
              <a:rPr lang="en-US" dirty="0" smtClean="0"/>
              <a:t>Monthly project meetings + </a:t>
            </a:r>
            <a:r>
              <a:rPr lang="en-US" dirty="0"/>
              <a:t>t</a:t>
            </a:r>
            <a:r>
              <a:rPr lang="en-US" sz="1800" dirty="0" smtClean="0"/>
              <a:t>wo grand meetings per year to aid networking and knowledge transfer. </a:t>
            </a:r>
          </a:p>
          <a:p>
            <a:endParaRPr lang="en-US" sz="1800" dirty="0" smtClean="0"/>
          </a:p>
          <a:p>
            <a:r>
              <a:rPr lang="en-US" sz="1800" dirty="0" smtClean="0"/>
              <a:t>First call late 2014: </a:t>
            </a:r>
          </a:p>
          <a:p>
            <a:r>
              <a:rPr lang="en-US" sz="1800" dirty="0" smtClean="0"/>
              <a:t>&gt;50 applicants for 15 places</a:t>
            </a:r>
          </a:p>
          <a:p>
            <a:endParaRPr lang="en-US" sz="1800" dirty="0" smtClean="0"/>
          </a:p>
          <a:p>
            <a:r>
              <a:rPr lang="en-US" sz="1800" dirty="0" smtClean="0">
                <a:hlinkClick r:id="rId2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958445" y="5201666"/>
            <a:ext cx="322711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Next call Nov-December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program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25" y="1263949"/>
            <a:ext cx="69326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aim: Great research in Sweden! </a:t>
            </a:r>
          </a:p>
          <a:p>
            <a:endParaRPr lang="en-US" dirty="0" smtClean="0"/>
          </a:p>
          <a:p>
            <a:r>
              <a:rPr lang="en-US" dirty="0" smtClean="0"/>
              <a:t>How? 	Strategic investment in PhD education</a:t>
            </a:r>
            <a:br>
              <a:rPr lang="en-US" dirty="0" smtClean="0"/>
            </a:br>
            <a:r>
              <a:rPr lang="en-US" dirty="0" smtClean="0"/>
              <a:t>		Complementing PhD supervisors with technical expertise</a:t>
            </a:r>
          </a:p>
          <a:p>
            <a:r>
              <a:rPr lang="en-US" dirty="0"/>
              <a:t>	</a:t>
            </a:r>
            <a:r>
              <a:rPr lang="en-US" dirty="0" smtClean="0"/>
              <a:t>	Catalyze transition to large-scale data analyses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The PhD student is responsible to prepare and drive the meetings!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77" y="3737297"/>
            <a:ext cx="2356623" cy="1765194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452775"/>
              </p:ext>
            </p:extLst>
          </p:nvPr>
        </p:nvGraphicFramePr>
        <p:xfrm>
          <a:off x="159515" y="3737297"/>
          <a:ext cx="6627862" cy="2886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7558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i="1" dirty="0"/>
              <a:t>Science</a:t>
            </a:r>
            <a:r>
              <a:rPr lang="sv-SE" dirty="0"/>
              <a:t> &amp; </a:t>
            </a:r>
            <a:r>
              <a:rPr lang="sv-SE" dirty="0" err="1"/>
              <a:t>SciLifeLab</a:t>
            </a:r>
            <a:r>
              <a:rPr lang="sv-SE" dirty="0"/>
              <a:t> </a:t>
            </a:r>
            <a:r>
              <a:rPr lang="sv-SE" dirty="0" err="1"/>
              <a:t>Prize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17</a:t>
            </a:fld>
            <a:endParaRPr lang="sv-SE"/>
          </a:p>
        </p:txBody>
      </p:sp>
      <p:pic>
        <p:nvPicPr>
          <p:cNvPr id="4" name="Picture 3" descr="Categories cryo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24" y="2383411"/>
            <a:ext cx="4940808" cy="3846576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4119" y="-25400"/>
            <a:ext cx="23352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65641" y="2468828"/>
            <a:ext cx="3703300" cy="25209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A grand prize winner receives a prize of US $30,000; and each of the three category winners will receive US $10,000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grand prize winning essay will be published in </a:t>
            </a:r>
            <a:r>
              <a:rPr lang="en-US" i="1" dirty="0" smtClean="0">
                <a:solidFill>
                  <a:srgbClr val="000000"/>
                </a:solidFill>
              </a:rPr>
              <a:t>Science</a:t>
            </a:r>
            <a:r>
              <a:rPr lang="en-US" dirty="0" smtClean="0">
                <a:solidFill>
                  <a:srgbClr val="000000"/>
                </a:solidFill>
              </a:rPr>
              <a:t> and essays from the three category winners will be published online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886" y="635635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“to </a:t>
            </a:r>
            <a:r>
              <a:rPr lang="en-US" dirty="0"/>
              <a:t>incent our best and brightest to continue in their chosen fields of </a:t>
            </a:r>
            <a:r>
              <a:rPr lang="en-US" dirty="0" smtClean="0"/>
              <a:t>research”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9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 err="1" smtClean="0"/>
              <a:t>www.scilifelab.se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357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2</a:t>
            </a:fld>
            <a:endParaRPr lang="sv-SE"/>
          </a:p>
        </p:txBody>
      </p:sp>
      <p:pic>
        <p:nvPicPr>
          <p:cNvPr id="4" name="Picture 3" descr="_MG_585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5" y="1301750"/>
            <a:ext cx="3847082" cy="2578100"/>
          </a:xfrm>
          <a:prstGeom prst="rect">
            <a:avLst/>
          </a:prstGeom>
        </p:spPr>
      </p:pic>
      <p:pic>
        <p:nvPicPr>
          <p:cNvPr id="5" name="Picture 4" descr="_U4A042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85" y="3966483"/>
            <a:ext cx="3847082" cy="2564492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4626310" y="1710553"/>
            <a:ext cx="4038600" cy="2118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 smtClean="0"/>
              <a:t>4 </a:t>
            </a:r>
            <a:r>
              <a:rPr lang="en-US" dirty="0" smtClean="0"/>
              <a:t>host universities</a:t>
            </a:r>
            <a:endParaRPr lang="en-US" b="1" dirty="0" smtClean="0"/>
          </a:p>
          <a:p>
            <a:pPr>
              <a:spcAft>
                <a:spcPts val="600"/>
              </a:spcAft>
            </a:pPr>
            <a:r>
              <a:rPr lang="en-US" smtClean="0"/>
              <a:t>Established in </a:t>
            </a:r>
            <a:r>
              <a:rPr lang="en-US" b="1" smtClean="0"/>
              <a:t>2010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National resource since </a:t>
            </a:r>
            <a:r>
              <a:rPr lang="en-US" b="1" dirty="0" smtClean="0"/>
              <a:t>2013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More than </a:t>
            </a:r>
            <a:r>
              <a:rPr lang="en-US" b="1" dirty="0" smtClean="0"/>
              <a:t>1000</a:t>
            </a:r>
            <a:r>
              <a:rPr lang="en-US" dirty="0" smtClean="0"/>
              <a:t> researchers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pic>
        <p:nvPicPr>
          <p:cNvPr id="7" name="Picture 6" descr="UU_logo_4f_3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0377" y="4795513"/>
            <a:ext cx="1263650" cy="1263650"/>
          </a:xfrm>
          <a:prstGeom prst="rect">
            <a:avLst/>
          </a:prstGeom>
        </p:spPr>
      </p:pic>
      <p:pic>
        <p:nvPicPr>
          <p:cNvPr id="8" name="Picture 7" descr="logo-org-svensk_rgb.eps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078" y="5026206"/>
            <a:ext cx="912373" cy="759907"/>
          </a:xfrm>
          <a:prstGeom prst="rect">
            <a:avLst/>
          </a:prstGeom>
        </p:spPr>
      </p:pic>
      <p:pic>
        <p:nvPicPr>
          <p:cNvPr id="9" name="Picture 8" descr="KTH_Logotyp_PMS_2013.eps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787" y="4095750"/>
            <a:ext cx="551781" cy="551781"/>
          </a:xfrm>
          <a:prstGeom prst="rect">
            <a:avLst/>
          </a:prstGeom>
        </p:spPr>
      </p:pic>
      <p:pic>
        <p:nvPicPr>
          <p:cNvPr id="10" name="Picture 9" descr="ki_logo_rgb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2173" y="4035816"/>
            <a:ext cx="1325810" cy="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1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Vision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9735" y="1340418"/>
            <a:ext cx="8404530" cy="17921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sv-SE" sz="2300" dirty="0" smtClean="0"/>
              <a:t>To be an </a:t>
            </a:r>
            <a:r>
              <a:rPr lang="sv-SE" sz="2300" dirty="0" err="1" smtClean="0"/>
              <a:t>internationally</a:t>
            </a:r>
            <a:r>
              <a:rPr lang="sv-SE" sz="2300" dirty="0" smtClean="0"/>
              <a:t> leading center </a:t>
            </a:r>
            <a:r>
              <a:rPr lang="sv-SE" sz="2300" dirty="0" err="1" smtClean="0"/>
              <a:t>that</a:t>
            </a:r>
            <a:r>
              <a:rPr lang="sv-SE" sz="2300" dirty="0" smtClean="0"/>
              <a:t> </a:t>
            </a:r>
            <a:r>
              <a:rPr lang="sv-SE" sz="2300" dirty="0" err="1" smtClean="0"/>
              <a:t>develops</a:t>
            </a:r>
            <a:r>
              <a:rPr lang="sv-SE" sz="2300" dirty="0" smtClean="0"/>
              <a:t>, </a:t>
            </a:r>
            <a:r>
              <a:rPr lang="sv-SE" sz="2300" dirty="0" err="1" smtClean="0"/>
              <a:t>uses</a:t>
            </a:r>
            <a:r>
              <a:rPr lang="sv-SE" sz="2300" dirty="0" smtClean="0"/>
              <a:t> and </a:t>
            </a:r>
            <a:r>
              <a:rPr lang="sv-SE" sz="2300" dirty="0" err="1" smtClean="0"/>
              <a:t>provides</a:t>
            </a:r>
            <a:r>
              <a:rPr lang="sv-SE" sz="2300" dirty="0" smtClean="0"/>
              <a:t> access </a:t>
            </a:r>
            <a:r>
              <a:rPr lang="sv-SE" sz="2300" dirty="0" err="1" smtClean="0"/>
              <a:t>to</a:t>
            </a:r>
            <a:r>
              <a:rPr lang="sv-SE" sz="2300" dirty="0" smtClean="0"/>
              <a:t> </a:t>
            </a:r>
            <a:r>
              <a:rPr lang="sv-SE" sz="2300" dirty="0" err="1" smtClean="0"/>
              <a:t>advanced</a:t>
            </a:r>
            <a:r>
              <a:rPr lang="sv-SE" sz="2300" dirty="0" smtClean="0"/>
              <a:t> </a:t>
            </a:r>
            <a:r>
              <a:rPr lang="sv-SE" sz="2300" dirty="0" err="1" smtClean="0"/>
              <a:t>technologies</a:t>
            </a:r>
            <a:r>
              <a:rPr lang="sv-SE" sz="2300" dirty="0" smtClean="0"/>
              <a:t> for </a:t>
            </a:r>
            <a:r>
              <a:rPr lang="sv-SE" sz="2300" b="1" dirty="0" err="1" smtClean="0">
                <a:solidFill>
                  <a:srgbClr val="FF6600"/>
                </a:solidFill>
              </a:rPr>
              <a:t>molecular</a:t>
            </a:r>
            <a:r>
              <a:rPr lang="sv-SE" sz="2300" b="1" dirty="0" smtClean="0">
                <a:solidFill>
                  <a:srgbClr val="FF6600"/>
                </a:solidFill>
              </a:rPr>
              <a:t> </a:t>
            </a:r>
            <a:r>
              <a:rPr lang="sv-SE" sz="2300" b="1" dirty="0" err="1" smtClean="0">
                <a:solidFill>
                  <a:srgbClr val="FF6600"/>
                </a:solidFill>
              </a:rPr>
              <a:t>biosciences</a:t>
            </a:r>
            <a:r>
              <a:rPr lang="sv-SE" sz="2300" dirty="0" smtClean="0">
                <a:solidFill>
                  <a:srgbClr val="FF6600"/>
                </a:solidFill>
              </a:rPr>
              <a:t> </a:t>
            </a:r>
            <a:r>
              <a:rPr lang="sv-SE" sz="2300" dirty="0" err="1" smtClean="0"/>
              <a:t>with</a:t>
            </a:r>
            <a:r>
              <a:rPr lang="sv-SE" sz="2300" dirty="0" smtClean="0"/>
              <a:t> focus on </a:t>
            </a:r>
            <a:r>
              <a:rPr lang="sv-SE" sz="2300" dirty="0" err="1" smtClean="0"/>
              <a:t>health</a:t>
            </a:r>
            <a:r>
              <a:rPr lang="sv-SE" sz="2300" dirty="0" smtClean="0"/>
              <a:t> and </a:t>
            </a:r>
            <a:r>
              <a:rPr lang="sv-SE" sz="2300" dirty="0" err="1" smtClean="0"/>
              <a:t>environment</a:t>
            </a:r>
            <a:endParaRPr lang="sv-SE" sz="2300" dirty="0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5460" y="2843663"/>
            <a:ext cx="357308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80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Mission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4185875" y="843109"/>
            <a:ext cx="5077201" cy="8638253"/>
          </a:xfrm>
          <a:prstGeom prst="rect">
            <a:avLst/>
          </a:prstGeom>
        </p:spPr>
        <p:txBody>
          <a:bodyPr wrap="square" lIns="91436" tIns="45716" rIns="91436" bIns="45716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2000" b="1" dirty="0">
                <a:solidFill>
                  <a:srgbClr val="000000"/>
                </a:solidFill>
                <a:ea typeface="MS PGothic" pitchFamily="34" charset="-128"/>
              </a:rPr>
              <a:t>Technology platforms for national use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Service to research community</a:t>
            </a: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ea typeface="MS PGothic" pitchFamily="34" charset="-128"/>
              </a:rPr>
              <a:t>Technology </a:t>
            </a: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development</a:t>
            </a: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  <a:ea typeface="MS PGothic" pitchFamily="34" charset="-128"/>
              </a:rPr>
              <a:t>Education </a:t>
            </a:r>
          </a:p>
          <a:p>
            <a:pPr marL="742812" lvl="1" indent="-285684">
              <a:lnSpc>
                <a:spcPct val="140000"/>
              </a:lnSpc>
              <a:defRPr/>
            </a:pPr>
            <a:endParaRPr lang="en-US" sz="1000" dirty="0">
              <a:solidFill>
                <a:srgbClr val="000000"/>
              </a:solidFill>
              <a:ea typeface="MS PGothic" pitchFamily="34" charset="-128"/>
            </a:endParaRPr>
          </a:p>
          <a:p>
            <a:pPr marL="285612" indent="-285684">
              <a:lnSpc>
                <a:spcPct val="140000"/>
              </a:lnSpc>
              <a:defRPr/>
            </a:pPr>
            <a:r>
              <a:rPr lang="en-US" sz="2000" b="1" dirty="0">
                <a:ea typeface="MS PGothic" pitchFamily="34" charset="-128"/>
              </a:rPr>
              <a:t>S</a:t>
            </a:r>
            <a:r>
              <a:rPr lang="en-US" sz="2000" b="1" dirty="0" smtClean="0">
                <a:ea typeface="MS PGothic" pitchFamily="34" charset="-128"/>
              </a:rPr>
              <a:t>trong </a:t>
            </a:r>
            <a:r>
              <a:rPr lang="en-US" sz="2000" b="1" dirty="0">
                <a:ea typeface="MS PGothic" pitchFamily="34" charset="-128"/>
              </a:rPr>
              <a:t>research </a:t>
            </a:r>
            <a:r>
              <a:rPr lang="en-US" sz="2000" b="1" dirty="0" smtClean="0">
                <a:ea typeface="MS PGothic" pitchFamily="34" charset="-128"/>
              </a:rPr>
              <a:t>community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ea typeface="MS PGothic" pitchFamily="34" charset="-128"/>
              </a:rPr>
              <a:t>Strong interdisciplinary community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err="1">
                <a:ea typeface="MS PGothic" pitchFamily="34" charset="-128"/>
              </a:rPr>
              <a:t>SciLifeLab</a:t>
            </a:r>
            <a:r>
              <a:rPr lang="en-US" sz="2000" dirty="0">
                <a:ea typeface="MS PGothic" pitchFamily="34" charset="-128"/>
              </a:rPr>
              <a:t> Fellows Program</a:t>
            </a: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>
                <a:ea typeface="MS PGothic" pitchFamily="34" charset="-128"/>
              </a:rPr>
              <a:t>National projects</a:t>
            </a:r>
          </a:p>
          <a:p>
            <a:pPr marL="285612" indent="-285684">
              <a:lnSpc>
                <a:spcPct val="140000"/>
              </a:lnSpc>
              <a:defRPr/>
            </a:pPr>
            <a:endParaRPr lang="en-US" sz="1000" b="1" dirty="0" smtClean="0">
              <a:ea typeface="MS PGothic" pitchFamily="34" charset="-128"/>
            </a:endParaRPr>
          </a:p>
          <a:p>
            <a:pPr marL="285612" indent="-285684">
              <a:lnSpc>
                <a:spcPct val="140000"/>
              </a:lnSpc>
              <a:defRPr/>
            </a:pPr>
            <a:r>
              <a:rPr lang="en-US" sz="2000" b="1" dirty="0" smtClean="0">
                <a:ea typeface="MS PGothic" pitchFamily="34" charset="-128"/>
              </a:rPr>
              <a:t>Society impact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Health care outcome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Environment</a:t>
            </a:r>
          </a:p>
          <a:p>
            <a:pPr marL="800028" lvl="1" indent="-342900">
              <a:lnSpc>
                <a:spcPct val="140000"/>
              </a:lnSpc>
              <a:buFont typeface="Arial"/>
              <a:buChar char="•"/>
              <a:defRPr/>
            </a:pPr>
            <a:r>
              <a:rPr lang="en-US" sz="2000" dirty="0" smtClean="0">
                <a:ea typeface="MS PGothic" pitchFamily="34" charset="-128"/>
              </a:rPr>
              <a:t>Tech transfer, spin-offs, industry collaborations</a:t>
            </a:r>
          </a:p>
          <a:p>
            <a:pPr marL="285612" indent="-285684">
              <a:lnSpc>
                <a:spcPct val="140000"/>
              </a:lnSpc>
              <a:defRPr/>
            </a:pPr>
            <a:endParaRPr lang="en-US" sz="2000" b="1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742740" lvl="1" indent="-285684">
              <a:lnSpc>
                <a:spcPct val="140000"/>
              </a:lnSpc>
              <a:buFont typeface="Arial"/>
              <a:buChar char="•"/>
              <a:defRPr/>
            </a:pPr>
            <a:endParaRPr lang="en-US" sz="2000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457056" lvl="1">
              <a:lnSpc>
                <a:spcPct val="140000"/>
              </a:lnSpc>
              <a:defRPr/>
            </a:pPr>
            <a:endParaRPr lang="en-US" sz="2000" dirty="0">
              <a:solidFill>
                <a:schemeClr val="bg1">
                  <a:lumMod val="85000"/>
                </a:schemeClr>
              </a:solidFill>
              <a:ea typeface="MS PGothic" pitchFamily="34" charset="-128"/>
            </a:endParaRPr>
          </a:p>
          <a:p>
            <a:pPr marL="1199940" lvl="2" indent="-285684">
              <a:lnSpc>
                <a:spcPct val="140000"/>
              </a:lnSpc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  <a:defRPr/>
            </a:pPr>
            <a:endParaRPr lang="en-US" sz="2000" dirty="0">
              <a:solidFill>
                <a:srgbClr val="000000"/>
              </a:solidFill>
              <a:ea typeface="MS PGothic" pitchFamily="34" charset="-128"/>
            </a:endParaRPr>
          </a:p>
          <a:p>
            <a:pPr>
              <a:lnSpc>
                <a:spcPct val="120000"/>
              </a:lnSpc>
              <a:defRPr/>
            </a:pPr>
            <a:endParaRPr lang="en-US" sz="2000" dirty="0">
              <a:ea typeface="MS PGothic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094" y="3043134"/>
            <a:ext cx="1907561" cy="1553181"/>
          </a:xfrm>
          <a:prstGeom prst="rect">
            <a:avLst/>
          </a:prstGeom>
          <a:ln w="19050">
            <a:noFill/>
          </a:ln>
          <a:effectLst>
            <a:outerShdw blurRad="635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206" y="3043134"/>
            <a:ext cx="1803974" cy="1598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9976" y="1042799"/>
            <a:ext cx="1907561" cy="1723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06" y="4766234"/>
            <a:ext cx="1607541" cy="1967853"/>
          </a:xfrm>
          <a:prstGeom prst="rect">
            <a:avLst/>
          </a:prstGeom>
          <a:ln w="19050">
            <a:noFill/>
          </a:ln>
          <a:effectLst>
            <a:outerShdw blurRad="635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 descr="LCBKI 2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4206" y="1061371"/>
            <a:ext cx="1474708" cy="1787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Content Placeholder 6" descr="NGI Stockholm (Applications)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4830" y="4870823"/>
            <a:ext cx="1537417" cy="1863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47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1539" y="375599"/>
            <a:ext cx="5889020" cy="1143000"/>
          </a:xfrm>
        </p:spPr>
        <p:txBody>
          <a:bodyPr>
            <a:normAutofit/>
          </a:bodyPr>
          <a:lstStyle/>
          <a:p>
            <a:r>
              <a:rPr lang="sv-SE" dirty="0" err="1" smtClean="0"/>
              <a:t>The range of life sciences studied </a:t>
            </a:r>
            <a:endParaRPr lang="sv-SE" dirty="0"/>
          </a:p>
        </p:txBody>
      </p:sp>
      <p:grpSp>
        <p:nvGrpSpPr>
          <p:cNvPr id="18" name="Group 17"/>
          <p:cNvGrpSpPr/>
          <p:nvPr/>
        </p:nvGrpSpPr>
        <p:grpSpPr>
          <a:xfrm>
            <a:off x="-2652975" y="1101390"/>
            <a:ext cx="11633370" cy="5115330"/>
            <a:chOff x="-430643" y="1481828"/>
            <a:chExt cx="10595493" cy="4410353"/>
          </a:xfrm>
        </p:grpSpPr>
        <p:pic>
          <p:nvPicPr>
            <p:cNvPr id="14" name="14-11-2010_030_WMV V9_001">
              <a:hlinkClick r:id="" action="ppaction://media"/>
            </p:cNvPr>
            <p:cNvPicPr>
              <a:picLocks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-430643" y="3002101"/>
              <a:ext cx="4881624" cy="15499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9846" y="4552090"/>
              <a:ext cx="3407194" cy="134009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2673" y="2992888"/>
              <a:ext cx="1998973" cy="15843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3645" y="1487534"/>
              <a:ext cx="3312036" cy="193560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4164" y="1481828"/>
              <a:ext cx="1950686" cy="193422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577805" y="3450526"/>
            <a:ext cx="5746375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b="1" dirty="0" smtClean="0"/>
              <a:t>								      Ecosystems</a:t>
            </a:r>
          </a:p>
          <a:p>
            <a:r>
              <a:rPr lang="en-US" b="1" dirty="0" smtClean="0"/>
              <a:t>								Communities</a:t>
            </a:r>
          </a:p>
          <a:p>
            <a:r>
              <a:rPr lang="en-US" b="1" dirty="0" smtClean="0"/>
              <a:t>							Populations</a:t>
            </a:r>
          </a:p>
          <a:p>
            <a:r>
              <a:rPr lang="en-US" b="1" dirty="0" smtClean="0"/>
              <a:t>						Organisms</a:t>
            </a:r>
          </a:p>
          <a:p>
            <a:r>
              <a:rPr lang="en-US" b="1" dirty="0" smtClean="0"/>
              <a:t>					Organs</a:t>
            </a:r>
          </a:p>
          <a:p>
            <a:r>
              <a:rPr lang="en-US" b="1" dirty="0" smtClean="0"/>
              <a:t>			     Tissues</a:t>
            </a:r>
          </a:p>
          <a:p>
            <a:r>
              <a:rPr lang="en-US" b="1" dirty="0" smtClean="0"/>
              <a:t>		      Cells</a:t>
            </a:r>
          </a:p>
          <a:p>
            <a:r>
              <a:rPr lang="en-US" b="1" dirty="0" smtClean="0"/>
              <a:t>	     Organelles</a:t>
            </a:r>
          </a:p>
          <a:p>
            <a:r>
              <a:rPr lang="en-US" b="1" dirty="0" smtClean="0"/>
              <a:t>   Molecules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62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376614"/>
            <a:ext cx="8543861" cy="63514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latforms </a:t>
            </a:r>
            <a:r>
              <a:rPr lang="en-US" dirty="0"/>
              <a:t>and facilities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6</a:t>
            </a:fld>
            <a:endParaRPr lang="sv-SE"/>
          </a:p>
        </p:txBody>
      </p:sp>
      <p:pic>
        <p:nvPicPr>
          <p:cNvPr id="3" name="Picture 2" descr="Screen Shot 2016-08-25 at 2.35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3" y="1020464"/>
            <a:ext cx="6974405" cy="58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6" y="359681"/>
            <a:ext cx="6245313" cy="572089"/>
          </a:xfrm>
        </p:spPr>
        <p:txBody>
          <a:bodyPr/>
          <a:lstStyle/>
          <a:p>
            <a:r>
              <a:rPr lang="en-US" dirty="0" smtClean="0"/>
              <a:t>Nodes and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7</a:t>
            </a:fld>
            <a:endParaRPr lang="sv-SE"/>
          </a:p>
        </p:txBody>
      </p:sp>
      <p:pic>
        <p:nvPicPr>
          <p:cNvPr id="11" name="Content Placeholder 10" descr="Sverige.jpg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1748" y="1231602"/>
            <a:ext cx="4038600" cy="4894561"/>
          </a:xfrm>
        </p:spPr>
      </p:pic>
      <p:sp>
        <p:nvSpPr>
          <p:cNvPr id="12" name="Oval 11"/>
          <p:cNvSpPr/>
          <p:nvPr/>
        </p:nvSpPr>
        <p:spPr>
          <a:xfrm flipV="1">
            <a:off x="2554490" y="4602528"/>
            <a:ext cx="137672" cy="137672"/>
          </a:xfrm>
          <a:prstGeom prst="ellipse">
            <a:avLst/>
          </a:prstGeom>
          <a:ln w="28575" cmpd="sng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V="1">
            <a:off x="2535440" y="4433106"/>
            <a:ext cx="137672" cy="137672"/>
          </a:xfrm>
          <a:prstGeom prst="ellipse">
            <a:avLst/>
          </a:prstGeom>
          <a:ln w="28575" cmpd="sng">
            <a:solidFill>
              <a:srgbClr val="984807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V="1">
            <a:off x="2173490" y="484585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V="1">
            <a:off x="1716290" y="570310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 flipV="1">
            <a:off x="1553218" y="505215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V="1">
            <a:off x="2734318" y="3115406"/>
            <a:ext cx="137672" cy="1376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772418" y="3236767"/>
            <a:ext cx="66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Umeå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2597" y="5627051"/>
            <a:ext cx="584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Lund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4412" y="5007851"/>
            <a:ext cx="933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FFFF"/>
                </a:solidFill>
              </a:rPr>
              <a:t>Göteborg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692162" y="2400300"/>
            <a:ext cx="2743438" cy="20645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754383" y="4602528"/>
            <a:ext cx="2681217" cy="782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3" name="Picture 32" descr="_U4A7338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0453" y="1568450"/>
            <a:ext cx="2756391" cy="1837594"/>
          </a:xfrm>
          <a:prstGeom prst="rect">
            <a:avLst/>
          </a:prstGeom>
        </p:spPr>
      </p:pic>
      <p:pic>
        <p:nvPicPr>
          <p:cNvPr id="34" name="Picture 33" descr="DSC02482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750"/>
          <a:stretch/>
        </p:blipFill>
        <p:spPr>
          <a:xfrm>
            <a:off x="5520453" y="3899479"/>
            <a:ext cx="2756391" cy="194739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437903" y="3691692"/>
            <a:ext cx="220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</a:rPr>
              <a:t>Stockholm node</a:t>
            </a:r>
            <a:r>
              <a:rPr lang="en-US" sz="1400" dirty="0" smtClean="0">
                <a:solidFill>
                  <a:schemeClr val="tx2"/>
                </a:solidFill>
              </a:rPr>
              <a:t> (</a:t>
            </a:r>
            <a:r>
              <a:rPr lang="en-US" sz="1400" dirty="0" err="1" smtClean="0">
                <a:solidFill>
                  <a:schemeClr val="tx2"/>
                </a:solidFill>
              </a:rPr>
              <a:t>Solna</a:t>
            </a:r>
            <a:r>
              <a:rPr lang="en-US" sz="1400" dirty="0" smtClean="0">
                <a:solidFill>
                  <a:schemeClr val="tx2"/>
                </a:solidFill>
              </a:rPr>
              <a:t>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35600" y="124962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Uppsala node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84212" y="4847606"/>
            <a:ext cx="76200" cy="2984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00138" y="4820983"/>
            <a:ext cx="95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Linköping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7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85" y="376614"/>
            <a:ext cx="8543861" cy="635149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latforms </a:t>
            </a:r>
            <a:r>
              <a:rPr lang="en-US" dirty="0"/>
              <a:t>and facilities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D537-10C4-8C40-8E87-51060FF45365}" type="slidenum">
              <a:rPr lang="sv-SE" smtClean="0"/>
              <a:pPr/>
              <a:t>8</a:t>
            </a:fld>
            <a:endParaRPr lang="sv-SE"/>
          </a:p>
        </p:txBody>
      </p:sp>
      <p:pic>
        <p:nvPicPr>
          <p:cNvPr id="3" name="Picture 2" descr="Screen Shot 2016-08-25 at 2.35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3" y="1020464"/>
            <a:ext cx="6974405" cy="58375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29773" y="2814419"/>
            <a:ext cx="2231290" cy="2025009"/>
          </a:xfrm>
          <a:prstGeom prst="ellipse">
            <a:avLst/>
          </a:prstGeom>
          <a:noFill/>
          <a:ln w="38100" cmpd="sng">
            <a:solidFill>
              <a:srgbClr val="E589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0079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www.nbis.se</a:t>
            </a:r>
            <a:endParaRPr lang="en-US" dirty="0"/>
          </a:p>
        </p:txBody>
      </p:sp>
      <p:pic>
        <p:nvPicPr>
          <p:cNvPr id="3" name="Picture 2" descr="Screen Shot 2016-04-20 at 09.1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-tema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615</Words>
  <Application>Microsoft Macintosh PowerPoint</Application>
  <PresentationFormat>On-screen Show (4:3)</PresentationFormat>
  <Paragraphs>169</Paragraphs>
  <Slides>18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Office-tema</vt:lpstr>
      <vt:lpstr>1_Office-tema</vt:lpstr>
      <vt:lpstr>2_Office-tema</vt:lpstr>
      <vt:lpstr>Science for Life Laboratory</vt:lpstr>
      <vt:lpstr>PowerPoint Presentation</vt:lpstr>
      <vt:lpstr>Vision</vt:lpstr>
      <vt:lpstr>Mission</vt:lpstr>
      <vt:lpstr>The range of life sciences studied </vt:lpstr>
      <vt:lpstr>Platforms and facilities</vt:lpstr>
      <vt:lpstr>Nodes and sites</vt:lpstr>
      <vt:lpstr>Platforms and facilities</vt:lpstr>
      <vt:lpstr>www.nbis.se</vt:lpstr>
      <vt:lpstr>Why bioinformatics infrastructure?</vt:lpstr>
      <vt:lpstr>  User access to NBIS</vt:lpstr>
      <vt:lpstr>Bioinformatics Drop-In</vt:lpstr>
      <vt:lpstr>Upcoming courses</vt:lpstr>
      <vt:lpstr>Upcoming courses</vt:lpstr>
      <vt:lpstr>The Swedish Bioinformatics Advisory  Program </vt:lpstr>
      <vt:lpstr>Why this program</vt:lpstr>
      <vt:lpstr>Science &amp; SciLifeLab Prize</vt:lpstr>
      <vt:lpstr>PowerPoint Presentation</vt:lpstr>
    </vt:vector>
  </TitlesOfParts>
  <Company>Rudström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Bild 1</dc:title>
  <dc:creator>Tomas. Rudstrom</dc:creator>
  <cp:lastModifiedBy>Eva Molin</cp:lastModifiedBy>
  <cp:revision>41</cp:revision>
  <dcterms:created xsi:type="dcterms:W3CDTF">2015-02-16T18:25:46Z</dcterms:created>
  <dcterms:modified xsi:type="dcterms:W3CDTF">2016-09-19T09:41:02Z</dcterms:modified>
</cp:coreProperties>
</file>